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26"/>
  </p:notesMasterIdLst>
  <p:sldIdLst>
    <p:sldId id="361" r:id="rId3"/>
    <p:sldId id="365" r:id="rId4"/>
    <p:sldId id="406" r:id="rId5"/>
    <p:sldId id="364" r:id="rId6"/>
    <p:sldId id="408" r:id="rId7"/>
    <p:sldId id="369" r:id="rId8"/>
    <p:sldId id="407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30" r:id="rId17"/>
    <p:sldId id="431" r:id="rId18"/>
    <p:sldId id="394" r:id="rId19"/>
    <p:sldId id="396" r:id="rId20"/>
    <p:sldId id="398" r:id="rId21"/>
    <p:sldId id="401" r:id="rId22"/>
    <p:sldId id="402" r:id="rId23"/>
    <p:sldId id="404" r:id="rId24"/>
    <p:sldId id="382" r:id="rId2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</p14:sldIdLst>
        </p14:section>
        <p14:section name="모티브 게임 설명" id="{D35AD318-7284-4AEE-8243-FE129809CBB3}">
          <p14:sldIdLst>
            <p14:sldId id="406"/>
            <p14:sldId id="364"/>
            <p14:sldId id="408"/>
            <p14:sldId id="369"/>
            <p14:sldId id="407"/>
            <p14:sldId id="409"/>
          </p14:sldIdLst>
        </p14:section>
        <p14:section name="기획설명" id="{F42A4A6B-F8B4-46C1-8E70-E704FBC218F1}">
          <p14:sldIdLst>
            <p14:sldId id="410"/>
            <p14:sldId id="411"/>
            <p14:sldId id="412"/>
            <p14:sldId id="413"/>
            <p14:sldId id="414"/>
            <p14:sldId id="415"/>
            <p14:sldId id="430"/>
            <p14:sldId id="431"/>
          </p14:sldIdLst>
        </p14:section>
        <p14:section name="차별점, 특징 요소" id="{126CFDDB-F60C-43DE-B06C-6BE0808A8973}">
          <p14:sldIdLst>
            <p14:sldId id="394"/>
            <p14:sldId id="396"/>
            <p14:sldId id="398"/>
            <p14:sldId id="401"/>
            <p14:sldId id="402"/>
            <p14:sldId id="404"/>
          </p14:sldIdLst>
        </p14:section>
        <p14:section name="스토리 컨셉" id="{3E88707D-ACAF-4A6E-8E07-5809CEA7FEC6}">
          <p14:sldIdLst/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C5B0A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890" autoAdjust="0"/>
  </p:normalViewPr>
  <p:slideViewPr>
    <p:cSldViewPr snapToGrid="0" showGuides="1">
      <p:cViewPr varScale="1">
        <p:scale>
          <a:sx n="111" d="100"/>
          <a:sy n="111" d="100"/>
        </p:scale>
        <p:origin x="456" y="114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/>
              <a:t>로그 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0DD278E-6616-4AE6-BCD8-439D666F8D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2FE1D-4789-47DF-862A-D348D1150A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공격 버튼을 눌렀을 때 유저 캐릭터의 공격 범위에서 가장 가까이에 있는 적을 타겟팅 하여 공격하게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시야 값을 통해 일정 거리 이상 적이 멀리 있는 경우 캐릭터가 바라보는 방향으로 공격을 하게 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모바일 플랫폼의 단점인 조작의 불편함으로 인해 유저는 원활한 조작이 불가능하다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유저를 돕는 보조 기능을 통해 원활한 게임 플레이가 가능하도록 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861CDD-7759-4BB1-973B-875654AE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0A22620-63E3-4A3C-BCBA-3ADC2E122CF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84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051582-F60C-4BF5-B6E2-D17890897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818FE-CDFC-43A1-87AA-EAFC1E624F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게임의 최종 목표는 </a:t>
            </a:r>
            <a:r>
              <a:rPr lang="en-US" altLang="ko-KR" sz="1400" dirty="0"/>
              <a:t>4</a:t>
            </a:r>
            <a:r>
              <a:rPr lang="ko-KR" altLang="en-US" sz="1400" dirty="0"/>
              <a:t>개의 스테이지를 유저가 모두 클리어 하는 것이다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스테이지는 다시 </a:t>
            </a:r>
            <a:r>
              <a:rPr lang="en-US" altLang="ko-KR" sz="1400" dirty="0"/>
              <a:t>5</a:t>
            </a:r>
            <a:r>
              <a:rPr lang="ko-KR" altLang="en-US" sz="1400" dirty="0"/>
              <a:t>개의 층으로 구성되고 층은 다시 다수의 방으로 구성된다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방과 방 사이를 이어주는 통로는 없다</a:t>
            </a:r>
            <a:r>
              <a:rPr lang="en-US" altLang="ko-KR" sz="1400" dirty="0"/>
              <a:t>. </a:t>
            </a:r>
            <a:r>
              <a:rPr lang="ko-KR" altLang="en-US" sz="1400" dirty="0"/>
              <a:t>대신 미니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통해 연결된 방의 정보를 간략하게 전달하려 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싱글 플레이 게임을 기획 중이기에 혼자서 최종 던전까지 진행하는데 필요한 시간을 계산할 필요가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밸런스 기획을 통해 세부적인 요소를 다시 설정하기로 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4281F2-FE77-44C2-96E8-EF7EE7CD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A49897B-4DBE-462A-A5E9-93F53B8CA80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862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A940462-F2B3-4937-B045-6C9A315F18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64B5F-8900-412E-87DB-D36DE65F0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던전을 구성하는 방을 미리 툴로 제작하여 관리하려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툴로 만들 때 구조물 중 랜덤으로 생성할 구역과 생성될 요소를 설정해 이후 개발 과정에서 쉽게 수정이 가능하도록 할 예정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랜덤으로 생성할 구조물의 경우 게임의 특징을 알 수 있게 설정해야 함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유저에게 줄 즐거움과 더불어 신경 써야하는 부분은 계발 효율이라 생각함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유저는 방에 랜덤생성 되는 요소들 중 가장 눈에 띄는 것을 오랜 시간 기억하기 때문에 그것이 게임의 특징을 알리는데 사용할 수 있을 것이라 판단함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4EE0D97-26F0-4BC7-8EB4-0E491F66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D077BA9-F1BD-4003-8A7B-B0547366984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93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C83440-A72D-4DBE-821C-89340D4CA6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22DCB-786B-47FF-B4B9-3648C41A46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방의 종류를 </a:t>
            </a:r>
            <a:r>
              <a:rPr lang="en-US" altLang="ko-KR" sz="1400" dirty="0"/>
              <a:t>6</a:t>
            </a:r>
            <a:r>
              <a:rPr lang="ko-KR" altLang="en-US" sz="1400" dirty="0"/>
              <a:t>가지로 할 예정이다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시작</a:t>
            </a:r>
            <a:r>
              <a:rPr lang="en-US" altLang="ko-KR" sz="1400" dirty="0"/>
              <a:t>, </a:t>
            </a:r>
            <a:r>
              <a:rPr lang="ko-KR" altLang="en-US" sz="1400" dirty="0"/>
              <a:t>보스</a:t>
            </a:r>
            <a:r>
              <a:rPr lang="en-US" altLang="ko-KR" sz="1400" dirty="0"/>
              <a:t>, </a:t>
            </a:r>
            <a:r>
              <a:rPr lang="ko-KR" altLang="en-US" sz="1400" dirty="0"/>
              <a:t>일반 전투</a:t>
            </a:r>
            <a:r>
              <a:rPr lang="en-US" altLang="ko-KR" sz="1400" dirty="0"/>
              <a:t>, </a:t>
            </a:r>
            <a:r>
              <a:rPr lang="ko-KR" altLang="en-US" sz="1400" dirty="0"/>
              <a:t>고급 전투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</a:t>
            </a:r>
            <a:r>
              <a:rPr lang="en-US" altLang="ko-KR" sz="1400" dirty="0"/>
              <a:t>, </a:t>
            </a:r>
            <a:r>
              <a:rPr lang="ko-KR" altLang="en-US" sz="1400" dirty="0"/>
              <a:t>상점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시작 방 </a:t>
            </a:r>
            <a:r>
              <a:rPr lang="en-US" altLang="ko-KR" sz="1400" dirty="0"/>
              <a:t>: </a:t>
            </a:r>
            <a:r>
              <a:rPr lang="ko-KR" altLang="en-US" sz="1400" dirty="0"/>
              <a:t>유저가 던전에 입장했을 때 가장 처음 마주하게 되는 방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층에서 수행 가능한 퀘스트를 지급하는 </a:t>
            </a:r>
            <a:r>
              <a:rPr lang="en-US" altLang="ko-KR" sz="1400" dirty="0"/>
              <a:t>NPC</a:t>
            </a:r>
            <a:r>
              <a:rPr lang="ko-KR" altLang="en-US" sz="1400" dirty="0"/>
              <a:t>가 등장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NPC</a:t>
            </a:r>
            <a:r>
              <a:rPr lang="ko-KR" altLang="en-US" sz="1400" dirty="0"/>
              <a:t>가 지급하는 퀘스트를 완료하는 것으로 게임이 종료 되었을 때 기존 보상에 부가적인 보상을 받을 수 있다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퀘스트를 통해 던전을 탐험하고 몬스터를 처치하는 목적을 부여할 수 있다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캐릭터의 빠른 성장을 목적으로 하는 유저의 경우 퀘스트를 클리어 하기 위해 던전을 필수 적으로 탐험하게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이후 추가 컨텐츠와 함께 활용할 수 있는 여지가 생긴다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531D892-A19B-4FCA-841F-FC685FCD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533226D-9C96-4797-A7D2-A38CEA4EB87E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43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53A708-2524-49AA-9F4E-879DDE3073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95272-B135-4E3B-AF7A-C01D8B931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5519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보스 방 </a:t>
            </a:r>
            <a:r>
              <a:rPr lang="en-US" altLang="ko-KR" sz="1400" dirty="0"/>
              <a:t>: </a:t>
            </a:r>
            <a:r>
              <a:rPr lang="ko-KR" altLang="en-US" sz="1400" dirty="0"/>
              <a:t>한 층의 마지막 방으로 보스 몬스터가 등장하는 방이다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기존 몬스터와 다르게 </a:t>
            </a:r>
            <a:r>
              <a:rPr lang="en-US" altLang="ko-KR" sz="1400" dirty="0"/>
              <a:t>3</a:t>
            </a:r>
            <a:r>
              <a:rPr lang="ko-KR" altLang="en-US" sz="1400" dirty="0"/>
              <a:t>개의 행동 패턴을 가져 공략이 어렵게 설계된다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처치 시 다음층으로 이동가능한 포탈이 등장하며 함께 아이템 박스가 등장한다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게임의 주 목적인 스테이지 클리어에 가장 큰 장애물로 높은 난이도를 통해 처치했을 때 성취감과 우월감을 느낄 수 이도록 하기 위해 설계했다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이후 게임 플레이에 영향을 줄 수 있는 아이템을 박스를 통해 뽑도록 해 다음 스테이지 클리어 욕구와 가능성을 생각하게 만든다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CF659-6BF3-425F-8768-0068C8E7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BC88C12-7734-416C-8F5D-9672CD8A0E8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7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FD43B-20BA-422B-88EE-AD440DD6C2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유저는 하나의 캐릭터만 사용한다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캐릭터가 사망하면 진행한 정도를 경험치로 환산해 획득한다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일정 경험치에 도달하면 캐릭터의 레벨이 </a:t>
            </a:r>
            <a:r>
              <a:rPr lang="en-US" altLang="ko-KR" sz="1400" dirty="0"/>
              <a:t>1</a:t>
            </a:r>
            <a:r>
              <a:rPr lang="ko-KR" altLang="en-US" sz="1400" dirty="0"/>
              <a:t>상승한다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</a:t>
            </a:r>
            <a:r>
              <a:rPr lang="ko-KR" altLang="en-US" sz="1400" dirty="0"/>
              <a:t>레벨 증가할 때 마다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포인트를 </a:t>
            </a:r>
            <a:r>
              <a:rPr lang="en-US" altLang="ko-KR" sz="1400" dirty="0"/>
              <a:t>1</a:t>
            </a:r>
            <a:r>
              <a:rPr lang="ko-KR" altLang="en-US" sz="1400" dirty="0"/>
              <a:t>획득한다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중 유저가 원하는 </a:t>
            </a:r>
            <a:r>
              <a:rPr lang="ko-KR" altLang="en-US" sz="1400" dirty="0" err="1"/>
              <a:t>스텟을</a:t>
            </a:r>
            <a:r>
              <a:rPr lang="ko-KR" altLang="en-US" sz="1400" dirty="0"/>
              <a:t> 선택해 강화가 가능하다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죽음의 페널티를 약화시켜 보다 오랜 시간 게임에 집중해서 플레이 할 수 있도록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사망하더라도 경험치를 지급함으로 계속해서 반복 플레이를 할 목적을 만든다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D660197-0BDB-4D15-A89B-CC42B031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74AE44-A9BC-4EAC-95CD-6DF614AA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1502375" y="1405731"/>
            <a:ext cx="3472246" cy="19546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C72C7D-B02A-45C3-A427-21402F033B18}"/>
              </a:ext>
            </a:extLst>
          </p:cNvPr>
          <p:cNvSpPr/>
          <p:nvPr/>
        </p:nvSpPr>
        <p:spPr>
          <a:xfrm>
            <a:off x="1883377" y="2587925"/>
            <a:ext cx="1715219" cy="129396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0AB39-7CF3-4AF9-A82A-8C3A6F507364}"/>
              </a:ext>
            </a:extLst>
          </p:cNvPr>
          <p:cNvSpPr txBox="1"/>
          <p:nvPr/>
        </p:nvSpPr>
        <p:spPr>
          <a:xfrm>
            <a:off x="624251" y="3372971"/>
            <a:ext cx="5218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게임 종료 시 캐릭터가 획득하는 경험치를 가시적으로 표현함으로 성장하고 있음을 알려줌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78597F-6AB4-46C5-8F37-D298B5FA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0" y="381109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75AB4D-9C13-40FC-A576-FE520876B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8" y="375492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B67F71C-5E56-4436-BE0B-98D58F8AD935}"/>
              </a:ext>
            </a:extLst>
          </p:cNvPr>
          <p:cNvSpPr/>
          <p:nvPr/>
        </p:nvSpPr>
        <p:spPr>
          <a:xfrm>
            <a:off x="2740986" y="4270075"/>
            <a:ext cx="1069012" cy="741872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BEE31-57DC-4322-8EDD-1AD0F56B00B8}"/>
              </a:ext>
            </a:extLst>
          </p:cNvPr>
          <p:cNvSpPr txBox="1"/>
          <p:nvPr/>
        </p:nvSpPr>
        <p:spPr>
          <a:xfrm>
            <a:off x="624251" y="5614579"/>
            <a:ext cx="416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캐릭터가 성장한 만큼 스킬 포인트를 보상으로 지급해 </a:t>
            </a:r>
            <a:br>
              <a:rPr lang="en-US" altLang="ko-KR" sz="1000" dirty="0"/>
            </a:br>
            <a:r>
              <a:rPr lang="ko-KR" altLang="en-US" sz="1000" dirty="0"/>
              <a:t>유저가 원하는 방향으로 캐릭터를 커스터마이즈 할 수 있는 기회를 </a:t>
            </a:r>
            <a:r>
              <a:rPr lang="ko-KR" altLang="en-US" sz="1000" dirty="0" err="1"/>
              <a:t>만듬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1D4C44-830C-4841-B7AE-F95D0551C721}"/>
              </a:ext>
            </a:extLst>
          </p:cNvPr>
          <p:cNvSpPr/>
          <p:nvPr/>
        </p:nvSpPr>
        <p:spPr>
          <a:xfrm>
            <a:off x="457198" y="1365576"/>
            <a:ext cx="5562601" cy="2253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0A2915-0F91-427E-B803-4BA66898C271}"/>
              </a:ext>
            </a:extLst>
          </p:cNvPr>
          <p:cNvSpPr/>
          <p:nvPr/>
        </p:nvSpPr>
        <p:spPr>
          <a:xfrm>
            <a:off x="457198" y="3637065"/>
            <a:ext cx="5562601" cy="2453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83DC62-51D0-4CA2-8088-8BB9E6B4A5E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E70C67-9FB2-42BC-9036-F7F8E65E0CB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38D767-86D2-45C0-BB36-CC4944069F0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871D81-EAAF-4643-94E1-0D4383F1050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DA1834-C186-412A-9B59-72FD23CE375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C3F5F85-361E-4715-AAE7-AB11DD89C8E7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C42251-B101-47AA-B2CD-00B874493046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F7FE3-217C-4E6F-B404-1DF1F024B75B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1490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E2268-ACFA-483E-BA9F-70E0DE8398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ko-KR" altLang="en-US" sz="1400" dirty="0"/>
              <a:t>개의 </a:t>
            </a:r>
            <a:r>
              <a:rPr lang="ko-KR" altLang="en-US" sz="1400" dirty="0" err="1"/>
              <a:t>스텟</a:t>
            </a:r>
            <a:r>
              <a:rPr lang="en-US" altLang="ko-KR" sz="1400" dirty="0"/>
              <a:t>(</a:t>
            </a:r>
            <a:r>
              <a:rPr lang="ko-KR" altLang="en-US" sz="1400" dirty="0"/>
              <a:t>힘</a:t>
            </a:r>
            <a:r>
              <a:rPr lang="en-US" altLang="ko-KR" sz="1400" dirty="0"/>
              <a:t>, </a:t>
            </a:r>
            <a:r>
              <a:rPr lang="ko-KR" altLang="en-US" sz="1400" dirty="0"/>
              <a:t>체력</a:t>
            </a:r>
            <a:r>
              <a:rPr lang="en-US" altLang="ko-KR" sz="1400" dirty="0"/>
              <a:t>, </a:t>
            </a:r>
            <a:r>
              <a:rPr lang="ko-KR" altLang="en-US" sz="1400" dirty="0"/>
              <a:t>민첩</a:t>
            </a:r>
            <a:r>
              <a:rPr lang="en-US" altLang="ko-KR" sz="1400" dirty="0"/>
              <a:t>, </a:t>
            </a:r>
            <a:r>
              <a:rPr lang="ko-KR" altLang="en-US" sz="1400" dirty="0"/>
              <a:t>탐욕</a:t>
            </a:r>
            <a:r>
              <a:rPr lang="en-US" altLang="ko-KR" sz="1400" dirty="0"/>
              <a:t>, </a:t>
            </a:r>
            <a:r>
              <a:rPr lang="ko-KR" altLang="en-US" sz="1400" dirty="0"/>
              <a:t>시스템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스텟</a:t>
            </a:r>
            <a:r>
              <a:rPr lang="ko-KR" altLang="en-US" sz="1400" dirty="0"/>
              <a:t> 포인트를 소비해 원하는 만큼 성장 시킬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스텟에</a:t>
            </a:r>
            <a:r>
              <a:rPr lang="ko-KR" altLang="en-US" sz="1400" dirty="0"/>
              <a:t> 투자한 포인트가 </a:t>
            </a:r>
            <a:r>
              <a:rPr lang="en-US" altLang="ko-KR" sz="1400" dirty="0"/>
              <a:t>5, 10, 20 </a:t>
            </a:r>
            <a:r>
              <a:rPr lang="ko-KR" altLang="en-US" sz="1400" dirty="0"/>
              <a:t>이 될 때 바다 해당 </a:t>
            </a:r>
            <a:r>
              <a:rPr lang="ko-KR" altLang="en-US" sz="1400" dirty="0" err="1"/>
              <a:t>스텟과</a:t>
            </a:r>
            <a:r>
              <a:rPr lang="ko-KR" altLang="en-US" sz="1400" dirty="0"/>
              <a:t> 연관된 효과를 획득하게 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스텟을</a:t>
            </a:r>
            <a:r>
              <a:rPr lang="ko-KR" altLang="en-US" sz="1400" dirty="0"/>
              <a:t> 통해 유저가 원하는 방식으로 플레이가 가능하도록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스텟</a:t>
            </a:r>
            <a:r>
              <a:rPr lang="ko-KR" altLang="en-US" sz="1400" dirty="0"/>
              <a:t> 포인트를 투자했을 때 획득할 수 있는 효과들 직접적으로 표시 해줌으로 앞으로 플레이의 목표를 설정할 수 있도록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숙련도와 함께 캐릭터를 성장시켜 이전과 달리 매우 많은 성장을 했음을 가시적으로 표현함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2A8B13F-7DB9-46C7-AF75-7A95BB89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기획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E58AF7F-9B6A-4089-A883-BAE41BEF5F9D}"/>
              </a:ext>
            </a:extLst>
          </p:cNvPr>
          <p:cNvGraphicFramePr>
            <a:graphicFrameLocks noGrp="1"/>
          </p:cNvGraphicFramePr>
          <p:nvPr>
            <p:ph sz="half" idx="13"/>
          </p:nvPr>
        </p:nvGraphicFramePr>
        <p:xfrm>
          <a:off x="2163331" y="4032911"/>
          <a:ext cx="37829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246">
                  <a:extLst>
                    <a:ext uri="{9D8B030D-6E8A-4147-A177-3AD203B41FA5}">
                      <a16:colId xmlns:a16="http://schemas.microsoft.com/office/drawing/2014/main" val="2188447884"/>
                    </a:ext>
                  </a:extLst>
                </a:gridCol>
                <a:gridCol w="3176730">
                  <a:extLst>
                    <a:ext uri="{9D8B030D-6E8A-4147-A177-3AD203B41FA5}">
                      <a16:colId xmlns:a16="http://schemas.microsoft.com/office/drawing/2014/main" val="837190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632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획득한 아이템의 공격력이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상승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2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보스 몬스터에게 가해지는 데미지가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1.5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2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일정 체력 이하로 내려간 몬스터를 즉시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439903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91146D9-1CB5-4DC2-9A50-7BF676392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703" y="2407306"/>
            <a:ext cx="800828" cy="80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B48B9C-7A96-4AB1-B5CE-154B567E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70" y="2317098"/>
            <a:ext cx="1025642" cy="102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E87693-7CA7-4B39-A32D-BFA0DA35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73" y="1512677"/>
            <a:ext cx="897147" cy="8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C0084CE-D1CD-4CAD-AA08-F1F01BE1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19" y="1512678"/>
            <a:ext cx="897147" cy="8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CC1E35-1184-4253-89B3-16D8EE99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318" y="1562540"/>
            <a:ext cx="664444" cy="6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A340BAB-038D-4CED-8A7E-40F3A5940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6" y="1577330"/>
            <a:ext cx="1563538" cy="15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922072-90F8-4EDD-99AD-684DC5B1B475}"/>
              </a:ext>
            </a:extLst>
          </p:cNvPr>
          <p:cNvSpPr txBox="1"/>
          <p:nvPr/>
        </p:nvSpPr>
        <p:spPr>
          <a:xfrm>
            <a:off x="888581" y="315812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스텟</a:t>
            </a:r>
            <a:r>
              <a:rPr lang="ko-KR" altLang="en-US" sz="1200" dirty="0"/>
              <a:t> 포인트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AB300-F67B-4BAD-8A33-CFBD5D9EA608}"/>
              </a:ext>
            </a:extLst>
          </p:cNvPr>
          <p:cNvSpPr txBox="1"/>
          <p:nvPr/>
        </p:nvSpPr>
        <p:spPr>
          <a:xfrm>
            <a:off x="3287062" y="226082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속도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B7CDB1-E5A6-4A8E-8DEE-4D47BF259CEE}"/>
              </a:ext>
            </a:extLst>
          </p:cNvPr>
          <p:cNvSpPr txBox="1"/>
          <p:nvPr/>
        </p:nvSpPr>
        <p:spPr>
          <a:xfrm>
            <a:off x="4288939" y="229532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탐욕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15513-164A-4902-BD82-523EDE5CA745}"/>
              </a:ext>
            </a:extLst>
          </p:cNvPr>
          <p:cNvSpPr txBox="1"/>
          <p:nvPr/>
        </p:nvSpPr>
        <p:spPr>
          <a:xfrm>
            <a:off x="5164482" y="226082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시스템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9B67C3-E334-413A-A0A6-C632A841DD07}"/>
              </a:ext>
            </a:extLst>
          </p:cNvPr>
          <p:cNvSpPr txBox="1"/>
          <p:nvPr/>
        </p:nvSpPr>
        <p:spPr>
          <a:xfrm>
            <a:off x="4956733" y="324460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힘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E79A2-98B6-4AA9-B2CE-E1F3A1B3313D}"/>
              </a:ext>
            </a:extLst>
          </p:cNvPr>
          <p:cNvSpPr txBox="1"/>
          <p:nvPr/>
        </p:nvSpPr>
        <p:spPr>
          <a:xfrm>
            <a:off x="3642608" y="324460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체력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B0C42DD-A302-45BB-8744-6396E8C49E5A}"/>
              </a:ext>
            </a:extLst>
          </p:cNvPr>
          <p:cNvSpPr/>
          <p:nvPr/>
        </p:nvSpPr>
        <p:spPr>
          <a:xfrm>
            <a:off x="2228731" y="2029115"/>
            <a:ext cx="837722" cy="736705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E1EF717-D6E8-4166-B10B-0B20A9F71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5" y="4194226"/>
            <a:ext cx="965733" cy="9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E4294B-B2DE-448D-B13B-772DBCA66CB4}"/>
              </a:ext>
            </a:extLst>
          </p:cNvPr>
          <p:cNvSpPr txBox="1"/>
          <p:nvPr/>
        </p:nvSpPr>
        <p:spPr>
          <a:xfrm>
            <a:off x="1027316" y="5175270"/>
            <a:ext cx="40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힘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1DB428A-27AE-457B-8642-C40D66542F61}"/>
              </a:ext>
            </a:extLst>
          </p:cNvPr>
          <p:cNvSpPr/>
          <p:nvPr/>
        </p:nvSpPr>
        <p:spPr>
          <a:xfrm>
            <a:off x="1683504" y="4484705"/>
            <a:ext cx="437532" cy="384774"/>
          </a:xfrm>
          <a:prstGeom prst="rightArrow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333AA-06CD-4AAA-95CF-FD92632A9659}"/>
              </a:ext>
            </a:extLst>
          </p:cNvPr>
          <p:cNvSpPr txBox="1"/>
          <p:nvPr/>
        </p:nvSpPr>
        <p:spPr>
          <a:xfrm>
            <a:off x="442327" y="3549354"/>
            <a:ext cx="5689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획득한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포인트를 유저의 플레이 성향에 따라 자유롭게 </a:t>
            </a:r>
            <a:r>
              <a:rPr lang="ko-KR" altLang="en-US" sz="1200" dirty="0" err="1"/>
              <a:t>스텟을</a:t>
            </a:r>
            <a:r>
              <a:rPr lang="ko-KR" altLang="en-US" sz="1200" dirty="0"/>
              <a:t> 강화할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EFDB01-5C05-44BD-A824-2D771DED61CD}"/>
              </a:ext>
            </a:extLst>
          </p:cNvPr>
          <p:cNvSpPr txBox="1"/>
          <p:nvPr/>
        </p:nvSpPr>
        <p:spPr>
          <a:xfrm>
            <a:off x="451119" y="5553435"/>
            <a:ext cx="5615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일정 수치만큼 </a:t>
            </a:r>
            <a:r>
              <a:rPr lang="ko-KR" altLang="en-US" sz="1200" dirty="0" err="1"/>
              <a:t>스텟에</a:t>
            </a:r>
            <a:r>
              <a:rPr lang="ko-KR" altLang="en-US" sz="1200" dirty="0"/>
              <a:t> 포인트를 투자하게 되면 </a:t>
            </a:r>
            <a:r>
              <a:rPr lang="ko-KR" altLang="en-US" sz="1200" dirty="0" err="1"/>
              <a:t>스텟에</a:t>
            </a:r>
            <a:r>
              <a:rPr lang="ko-KR" altLang="en-US" sz="1200" dirty="0"/>
              <a:t> 해당하는 효과를 얻게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B732E5-589A-431C-BB1E-EFD95FA460C7}"/>
              </a:ext>
            </a:extLst>
          </p:cNvPr>
          <p:cNvSpPr/>
          <p:nvPr/>
        </p:nvSpPr>
        <p:spPr>
          <a:xfrm>
            <a:off x="457198" y="1365576"/>
            <a:ext cx="5562601" cy="2529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274DF8-1BB7-4206-9156-E5AAAB4B1DE1}"/>
              </a:ext>
            </a:extLst>
          </p:cNvPr>
          <p:cNvSpPr/>
          <p:nvPr/>
        </p:nvSpPr>
        <p:spPr>
          <a:xfrm>
            <a:off x="457198" y="3951267"/>
            <a:ext cx="5562601" cy="21275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DD2708-A54D-4DB7-BEB3-0C496923B14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E18115-2E8C-41BA-8242-32A55098401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FC2993-F4CC-47ED-8EAB-C32B6AC52960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DFF354-A51D-4CD4-AB01-871E41CB35A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E37E0A-5383-4847-977E-A558BF1F427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67B1C9C-C82C-4A13-AFB3-3FC36A2431B3}"/>
                </a:ext>
              </a:extLst>
            </p:cNvPr>
            <p:cNvGrpSpPr/>
            <p:nvPr/>
          </p:nvGrpSpPr>
          <p:grpSpPr>
            <a:xfrm flipH="1">
              <a:off x="4241321" y="48941"/>
              <a:ext cx="3463209" cy="503792"/>
              <a:chOff x="4241321" y="48941"/>
              <a:chExt cx="3463209" cy="50379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D8217B-67B4-464F-A935-902D411FE1A0}"/>
                  </a:ext>
                </a:extLst>
              </p:cNvPr>
              <p:cNvSpPr txBox="1"/>
              <p:nvPr/>
            </p:nvSpPr>
            <p:spPr>
              <a:xfrm>
                <a:off x="4241321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/>
                  <a:t>차별화 요소</a:t>
                </a:r>
                <a:endParaRPr lang="ko-KR" altLang="en-US" b="1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44D9ED-3479-4ED3-B0C4-89591940C418}"/>
                  </a:ext>
                </a:extLst>
              </p:cNvPr>
              <p:cNvSpPr txBox="1"/>
              <p:nvPr/>
            </p:nvSpPr>
            <p:spPr>
              <a:xfrm>
                <a:off x="6031006" y="48941"/>
                <a:ext cx="1673524" cy="503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chemeClr val="bg1"/>
                    </a:solidFill>
                  </a:rPr>
                  <a:t>플레이 방식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44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6D81CF6-9A66-44E6-896F-C1DCF716A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62918"/>
              </p:ext>
            </p:extLst>
          </p:nvPr>
        </p:nvGraphicFramePr>
        <p:xfrm>
          <a:off x="419100" y="1605341"/>
          <a:ext cx="11150977" cy="451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237844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4943478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스킬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84958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체력이 마나이다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플레이 시간에 따라 점차 체력이 감소한다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스킬을 사용하면 사용한 스킬에 해당하는 수치 만큼 체력이 감소된다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빠르고 효율적인 방법으로 몬스터를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처치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처치한 몬스터의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빼앗는다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캐릭터의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회복시켜주는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몬스터를 처치하면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가 크게 회복된다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48716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대상을 선정하는 범위가 방 전체인 경우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피지컬 로 회피가 불가능한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정지시켜 공격을 일시적으로 하지 못하게 만든다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16341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캐릭터의 위치를 기준으로 일정 범위를 공격하는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29242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아닌 방의 랜덤 좌표를 기준으로 공격 범위를 선정해 공격을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99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57CD45-8936-4953-98B6-27AEAF7CB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701465"/>
              </p:ext>
            </p:extLst>
          </p:nvPr>
        </p:nvGraphicFramePr>
        <p:xfrm>
          <a:off x="520511" y="1402586"/>
          <a:ext cx="11150977" cy="259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3788152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피지컬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 스킬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25529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대상이 이동하며 이동 경로를 공격 또는 이동 후 도착 지점에 공격을 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요소의 이동 경로를 파악해 미리 회피 하거나 이동 기술을 활용해 회피한다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대상의 움직임을 정지시켜 제거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움직임을 느리게 만들어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1386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방해요소가 멀리서 탄을 날려 유저를 공격하는 상황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보편적인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캐릭터를 움직여 회피한다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시간을 정지 또는 느리게 움직여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구조물을 만들어 일시적으로 방어한다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7797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방해요소의 공격 범위에 유저가 들어온 경우 유저를 공격하는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회피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정지 기술로 대상의 공격을 중지시킨다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캐릭터의 시간을 빠르게 진행시켜 방어막을 활성화 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시간을 정지 또는 느리게 만들어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공격의 대상의 시간을 빠르게 진행시켜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자연사</a:t>
                      </a:r>
                      <a:r>
                        <a:rPr lang="en-US" altLang="ko-KR" sz="800" dirty="0"/>
                        <a:t>’</a:t>
                      </a:r>
                      <a:r>
                        <a:rPr lang="ko-KR" altLang="en-US" sz="800" dirty="0"/>
                        <a:t>시킨다</a:t>
                      </a:r>
                      <a:r>
                        <a:rPr lang="en-US" altLang="ko-KR" sz="800" dirty="0"/>
                        <a:t>.(</a:t>
                      </a:r>
                      <a:r>
                        <a:rPr lang="ko-KR" altLang="en-US" sz="800" dirty="0"/>
                        <a:t>시간을 회복할 수 없음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27348"/>
                  </a:ext>
                </a:extLst>
              </a:tr>
            </a:tbl>
          </a:graphicData>
        </a:graphic>
      </p:graphicFrame>
      <p:pic>
        <p:nvPicPr>
          <p:cNvPr id="52226" name="Picture 2">
            <a:extLst>
              <a:ext uri="{FF2B5EF4-FFF2-40B4-BE49-F238E27FC236}">
                <a16:creationId xmlns:a16="http://schemas.microsoft.com/office/drawing/2014/main" id="{9AAE355D-841A-4DAB-B4DB-008E6DA2AF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68" y="4555740"/>
            <a:ext cx="2847975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4A4F5-C88D-4765-A663-72EE46ACCB38}"/>
              </a:ext>
            </a:extLst>
          </p:cNvPr>
          <p:cNvSpPr txBox="1"/>
          <p:nvPr/>
        </p:nvSpPr>
        <p:spPr>
          <a:xfrm>
            <a:off x="1181968" y="4101106"/>
            <a:ext cx="4430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참고 자료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퀀텀</a:t>
            </a:r>
            <a:r>
              <a:rPr lang="ko-KR" altLang="en-US" sz="1400" dirty="0"/>
              <a:t> 브레이크</a:t>
            </a:r>
            <a:r>
              <a:rPr lang="en-US" altLang="ko-KR" sz="1400" dirty="0"/>
              <a:t>_Quantum Break </a:t>
            </a:r>
            <a:r>
              <a:rPr lang="ko-KR" altLang="en-US" sz="1400" dirty="0"/>
              <a:t>액션 장면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930C8-FAA3-457D-A156-F5DDCF9976E6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09AD57-CFE4-4C75-ABC9-6B19888B38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30" y="4555740"/>
            <a:ext cx="2922539" cy="16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>
            <a:extLst>
              <a:ext uri="{FF2B5EF4-FFF2-40B4-BE49-F238E27FC236}">
                <a16:creationId xmlns:a16="http://schemas.microsoft.com/office/drawing/2014/main" id="{43582A1D-6BA9-431C-85E2-811D92CEC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56" y="4555041"/>
            <a:ext cx="2839558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7EC5-D1F4-41D8-8D14-7A9E70F6AE67}"/>
              </a:ext>
            </a:extLst>
          </p:cNvPr>
          <p:cNvSpPr txBox="1"/>
          <p:nvPr/>
        </p:nvSpPr>
        <p:spPr>
          <a:xfrm>
            <a:off x="1210335" y="6156236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적에게 빠르게 접근해 처지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04F7D3-0CF6-4850-9A98-5DB51F1D0BA0}"/>
              </a:ext>
            </a:extLst>
          </p:cNvPr>
          <p:cNvSpPr txBox="1"/>
          <p:nvPr/>
        </p:nvSpPr>
        <p:spPr>
          <a:xfrm>
            <a:off x="4672012" y="6156236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다가오는 </a:t>
            </a:r>
            <a:r>
              <a:rPr lang="ko-KR" altLang="en-US" sz="1400"/>
              <a:t>위협을 시간을 멈춰 회피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85E69-8126-4B55-9DE6-E1B37805A144}"/>
              </a:ext>
            </a:extLst>
          </p:cNvPr>
          <p:cNvSpPr txBox="1"/>
          <p:nvPr/>
        </p:nvSpPr>
        <p:spPr>
          <a:xfrm>
            <a:off x="8172556" y="6156236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빠르게 이동해 적의 공격을 회피</a:t>
            </a:r>
          </a:p>
        </p:txBody>
      </p:sp>
    </p:spTree>
    <p:extLst>
      <p:ext uri="{BB962C8B-B14F-4D97-AF65-F5344CB8AC3E}">
        <p14:creationId xmlns:p14="http://schemas.microsoft.com/office/powerpoint/2010/main" val="3326382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B5956-E245-4570-B3B3-794ADCBD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4"/>
            <a:ext cx="5181600" cy="484822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무기 강화 시스템과 함께 무기를 강화하는 방법을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무기에 특성을 부여해 유저가 원하는 무기를 직접 만드는 것이 가능 하도록 함 </a:t>
            </a:r>
            <a:r>
              <a:rPr lang="en-US" altLang="ko-KR" sz="1200" dirty="0"/>
              <a:t>( </a:t>
            </a:r>
            <a:r>
              <a:rPr lang="ko-KR" altLang="en-US" sz="1200" dirty="0"/>
              <a:t>유저가 특성을 수집하는 방식에서 무기에 부여하는 방식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인벤토리를 통해 유저는 무기를 모을 수 있고 소비 아이템을 구매 즉시 사용하지 않고 인벤토리에 저장해 두고 원하는 상황에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강화를 위해 인벤토리에 무기와 소량의 재화가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확률이 아닌 고정확률로 강화 차수가 늘어나면서 점차 강화에 들어가는 재화의 양이 늘어남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두번째 특성을 사용하기 위해서는 던전에서 수집한 재료아이템이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재료아이템을 모아 강화 상인에게 말을 걸면 원하는 무기의 특성을 개방할 수 있으며 동시에 랜덤으로 특성이 생성됨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D56FC0-AC3B-46ED-9329-A9BB7B3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시스템</a:t>
            </a:r>
          </a:p>
        </p:txBody>
      </p:sp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B13D1187-198F-4D7A-B693-67F07112B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4" y="1727201"/>
            <a:ext cx="4187772" cy="2176462"/>
          </a:xfrm>
          <a:prstGeom prst="rect">
            <a:avLst/>
          </a:prstGeom>
        </p:spPr>
      </p:pic>
      <p:pic>
        <p:nvPicPr>
          <p:cNvPr id="11" name="내용 개체 틀 10" descr="사진, 어두운, 작은, 앉아있는이(가) 표시된 사진&#10;&#10;자동 생성된 설명">
            <a:extLst>
              <a:ext uri="{FF2B5EF4-FFF2-40B4-BE49-F238E27FC236}">
                <a16:creationId xmlns:a16="http://schemas.microsoft.com/office/drawing/2014/main" id="{BE6186AF-B741-4F7D-AF51-10AE23FEB25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0" y="4040188"/>
            <a:ext cx="4162159" cy="2174875"/>
          </a:xfr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A01C05D-E6DE-4D6E-B404-CC645668201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3F41FA-80E5-4DC2-9F27-62327DA1459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087E1D-E21B-4787-BF10-0CDC2B78CFB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F6AFA-F584-445D-8EB5-7D78D9F2DB03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A6508-24C4-48F3-8C40-E7947A5B5D3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D8EA23-A75B-4700-A978-2A7A92AA631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513FC-9EC1-46EA-B246-EB4779C1058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54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22555"/>
              </p:ext>
            </p:extLst>
          </p:nvPr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28" name="표 8">
            <a:extLst>
              <a:ext uri="{FF2B5EF4-FFF2-40B4-BE49-F238E27FC236}">
                <a16:creationId xmlns:a16="http://schemas.microsoft.com/office/drawing/2014/main" id="{356B6325-2EA6-4145-894A-AEF45367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42312"/>
              </p:ext>
            </p:extLst>
          </p:nvPr>
        </p:nvGraphicFramePr>
        <p:xfrm>
          <a:off x="6096001" y="1421693"/>
          <a:ext cx="5632938" cy="492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모바일 플랫폼에 부족했던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로그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장르를 플레이하던 유저를 타겟으로 새로운 액션성을 경험하도록 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596E4-F295-4614-B403-8EE8204A7AF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979430-587A-4534-B54C-058634C22F2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E8EE3C-AEE2-4FEC-BAD0-5A619065996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9259BA-0754-4AA9-A64C-9F304E1EE47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16AFF5-7984-406A-9335-6FEBCBD7107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2CC955-B4EB-4517-BE24-74923692C8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8E1CF-E107-4A09-9BB7-D526F8FE740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3CB15BD2-C0DD-4914-8890-199AB5D712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6" y="1991706"/>
            <a:ext cx="4340728" cy="153632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AA818-31CD-4025-A17B-46264CB5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6392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스킬이 중립 구조물에도 영향을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보물 상자를 복원 또는 파괴하여 희귀 재료를 </a:t>
            </a:r>
            <a:r>
              <a:rPr lang="ko-KR" altLang="en-US" sz="1400" dirty="0" err="1"/>
              <a:t>파밍</a:t>
            </a:r>
            <a:r>
              <a:rPr lang="ko-KR" altLang="en-US" sz="1400" dirty="0"/>
              <a:t> 가능</a:t>
            </a:r>
          </a:p>
          <a:p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71EC97-E928-47BA-AF50-A013A451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 </a:t>
            </a:r>
            <a:r>
              <a:rPr lang="en-US" altLang="ko-KR" dirty="0"/>
              <a:t>&amp; </a:t>
            </a:r>
            <a:r>
              <a:rPr lang="ko-KR" altLang="en-US" dirty="0" err="1"/>
              <a:t>파밍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67F0193-85A9-4615-BD8A-5C4821B5FBA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45" y="3802061"/>
            <a:ext cx="3392110" cy="2006602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6F9B2D-0F33-4CDA-A308-11CD4DE0BFE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5425BB-72A3-4F1D-A3A6-C94CA97E6B7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F75197-6A6C-4AE2-8FAF-1B241DAD9BB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E22B0E-A464-4C7F-9340-1C4B578A7B4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64DC1A-B3EE-40D4-ADFB-E427F712175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A1EC88-27E2-47E9-B593-6111F943E4C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C20794-2943-40F0-8C47-BCA3C935114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50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AC36EA9C-80DC-4F46-8682-B3FD4DD4BA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60" y="1387829"/>
            <a:ext cx="2670279" cy="135342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EB633-40C8-4712-9853-08B92DB59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동일하게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시작하면 조금씩 체력이 감소함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체력을 회복하기도</a:t>
            </a:r>
            <a:r>
              <a:rPr lang="en-US" altLang="ko-KR" sz="1200" dirty="0"/>
              <a:t>, NPC</a:t>
            </a:r>
            <a:r>
              <a:rPr lang="ko-KR" altLang="en-US" sz="1200" dirty="0"/>
              <a:t>를 통해 체력을 회복할 수도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기술을 기본으로 사용이 가능하며 회피 모션 중에는 피격대상이 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강화를 통해 게임의 편의성을 강화할 수 있음</a:t>
            </a:r>
            <a:br>
              <a:rPr lang="en-US" altLang="ko-KR" sz="1200" dirty="0"/>
            </a:br>
            <a:r>
              <a:rPr lang="en-US" altLang="ko-KR" sz="1200" dirty="0"/>
              <a:t>(ex. </a:t>
            </a:r>
            <a:r>
              <a:rPr lang="ko-KR" altLang="en-US" sz="1200" dirty="0"/>
              <a:t>인벤토리 칸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회복 량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시작 재화 증가 등등 게임의 난이도 하향과 편의성을 강화할 수 있음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내에 아이템만 캐릭터의 기본 속성에 영향을 줌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특성이 캐릭터에 부여되는 것이 아닌 무기에 부여되는 강화요소로 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78751E-DE51-4058-9FEE-C44364E6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pic>
        <p:nvPicPr>
          <p:cNvPr id="16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EF5AC8F6-7822-471B-9F60-524FD4C8D42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6" y="2844674"/>
            <a:ext cx="2938527" cy="1444877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190C1E8-D825-48FD-AC7C-5A9D05076B6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00F0DB-E6A7-4BDB-9F68-F76652A51D7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D9CD57-CC88-457B-AB13-3BC712866FB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0C1F8-1973-4FFA-A8B1-5353CD9BF17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858E8C-A4B0-4E4D-80B4-E50C88B9DDE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60EC34-54DA-4D08-B873-EA3A020585B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CD3859-63E4-4E13-8CD6-EE9D830E3E45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18" name="그림 17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1C8539BD-A33F-4030-AFB2-7661EC66A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83" y="4392967"/>
            <a:ext cx="2578832" cy="16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59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18BA78E1-19E7-47F8-9EE8-D72E1714DE7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262DD5-A102-4ECC-9DC8-BC886B616405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E8E519-FFF5-4E96-B082-437F862768A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591AA9-D083-43B7-BBFA-023C092E52A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93E04A-557B-40A1-BC95-D06FE9D643CB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B791CD-C61D-4C28-AB9D-DF86E2963BB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CA9455-7F8E-407A-B168-9953159D0AD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2F768-C211-4C6F-8A95-5A010D744F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라이크란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80</a:t>
            </a:r>
            <a:r>
              <a:rPr lang="ko-KR" altLang="en-US" sz="1200" dirty="0"/>
              <a:t>년대 출시한 </a:t>
            </a:r>
            <a:r>
              <a:rPr lang="en-US" altLang="ko-KR" sz="1200" dirty="0"/>
              <a:t>‘</a:t>
            </a:r>
            <a:r>
              <a:rPr lang="ko-KR" altLang="en-US" sz="1200" dirty="0"/>
              <a:t>로그</a:t>
            </a:r>
            <a:r>
              <a:rPr lang="en-US" altLang="ko-KR" sz="1200" dirty="0"/>
              <a:t>’</a:t>
            </a:r>
            <a:r>
              <a:rPr lang="ko-KR" altLang="en-US" sz="1200" dirty="0"/>
              <a:t>라는 게임을 시초로 그것과 유사한 게임을 하나의 장르로 부르는 이름이다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 </a:t>
            </a:r>
            <a:r>
              <a:rPr lang="ko-KR" altLang="en-US" sz="1200" dirty="0" err="1"/>
              <a:t>라이크의</a:t>
            </a:r>
            <a:r>
              <a:rPr lang="ko-KR" altLang="en-US" sz="1200" dirty="0"/>
              <a:t> 핵심 요소를 </a:t>
            </a:r>
            <a:r>
              <a:rPr lang="en-US" altLang="ko-KR" sz="1200" dirty="0"/>
              <a:t>4</a:t>
            </a:r>
            <a:r>
              <a:rPr lang="ko-KR" altLang="en-US" sz="1200" dirty="0"/>
              <a:t>가지로 설명한다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죽음의 페널티</a:t>
            </a:r>
            <a:r>
              <a:rPr lang="en-US" altLang="ko-KR" sz="1200" dirty="0"/>
              <a:t>, </a:t>
            </a:r>
            <a:r>
              <a:rPr lang="ko-KR" altLang="en-US" sz="1200" dirty="0"/>
              <a:t>랜덤요소</a:t>
            </a:r>
            <a:r>
              <a:rPr lang="en-US" altLang="ko-KR" sz="1200" dirty="0"/>
              <a:t>, </a:t>
            </a:r>
            <a:r>
              <a:rPr lang="ko-KR" altLang="en-US" sz="1200" dirty="0"/>
              <a:t>식별 요소</a:t>
            </a:r>
            <a:r>
              <a:rPr lang="en-US" altLang="ko-KR" sz="1200" dirty="0"/>
              <a:t>, </a:t>
            </a:r>
            <a:r>
              <a:rPr lang="ko-KR" altLang="en-US" sz="1200" dirty="0"/>
              <a:t>자원 관리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큰 특징으로 죽음의 페널티가 다른 게임에 비해 크며 던전의 내부 환경이 플레이 하면서 매번 변경된다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유저에게 전달하는 정보는 최소한으로 제한해 유저가 직접 경험해 학습하도록 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다른 </a:t>
            </a:r>
            <a:r>
              <a:rPr lang="en-US" altLang="ko-KR" sz="1200" dirty="0"/>
              <a:t>RPG</a:t>
            </a:r>
            <a:r>
              <a:rPr lang="ko-KR" altLang="en-US" sz="1200" dirty="0"/>
              <a:t>게임과 달리 캐릭터 체력 이외에 관리해야 하는 수치가 있어 플레이 과정에 매우 빠르게 진행된다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이후 모티브 게임을 통해 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요소를 어떻게 활용하는지 알아보고자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211624C-248D-472C-B965-ED85F564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장르 분석 자료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B7F3762F-8C8C-4475-8B9D-50A3A9C5B95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15" y="3717925"/>
            <a:ext cx="4526569" cy="2174875"/>
          </a:xfrm>
        </p:spPr>
      </p:pic>
      <p:pic>
        <p:nvPicPr>
          <p:cNvPr id="7" name="Picture 2" descr="1980년 게임 로그에 대한 이미지 검색결과">
            <a:extLst>
              <a:ext uri="{FF2B5EF4-FFF2-40B4-BE49-F238E27FC236}">
                <a16:creationId xmlns:a16="http://schemas.microsoft.com/office/drawing/2014/main" id="{488F93AD-3C8D-430D-904B-D214183156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14" y="1551900"/>
            <a:ext cx="4060372" cy="18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79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20">
            <a:extLst>
              <a:ext uri="{FF2B5EF4-FFF2-40B4-BE49-F238E27FC236}">
                <a16:creationId xmlns:a16="http://schemas.microsoft.com/office/drawing/2014/main" id="{79832258-7499-4FBB-9AE0-C8C8E9DEC28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33448" y="1260918"/>
            <a:ext cx="6507894" cy="31977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A176F5-ED08-4FD8-AEEB-9D6CA897D55B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2C2521-01C2-449B-B204-D744147AD9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BF6FD1-41CD-43A7-BBAD-F070F5B3BA2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AF4D7D-7EC8-48E1-AFE7-6EFAFEFC6D9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35FB17-9AB0-4363-8558-BF6266B37C8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FA7715-05B9-46CA-9D19-6087EDF627C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47C757-2AD3-470E-B45E-E2F4588DBA4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B20E94-F091-4234-82A2-496EE8242B2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58CE2ACE-573D-459E-A5F2-1D48EC14365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6858821"/>
              </p:ext>
            </p:extLst>
          </p:nvPr>
        </p:nvGraphicFramePr>
        <p:xfrm>
          <a:off x="461184" y="4088463"/>
          <a:ext cx="4646468" cy="228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525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3606943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470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4809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로그 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/>
                        <a:t>Chillly</a:t>
                      </a:r>
                      <a:r>
                        <a:rPr lang="en-US" altLang="ko-KR" sz="1200" dirty="0"/>
                        <a:t> Room ( </a:t>
                      </a:r>
                      <a:r>
                        <a:rPr lang="ko-KR" altLang="en-US" sz="1200" dirty="0"/>
                        <a:t>중국</a:t>
                      </a:r>
                      <a:r>
                        <a:rPr lang="en-US" altLang="ko-KR" sz="1200" dirty="0"/>
                        <a:t> 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434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17.2.16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435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모바일 </a:t>
                      </a:r>
                      <a:r>
                        <a:rPr lang="en-US" altLang="ko-KR" sz="1200" dirty="0"/>
                        <a:t>(IOS, </a:t>
                      </a:r>
                      <a:r>
                        <a:rPr lang="ko-KR" altLang="en-US" sz="1200" dirty="0"/>
                        <a:t>안드로이드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콘솔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닌텐도 스위치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  <p:pic>
        <p:nvPicPr>
          <p:cNvPr id="23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E1453FBD-8168-4B69-97DF-F1375D13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016591" y="1754776"/>
            <a:ext cx="5562600" cy="8931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6F2723-E566-47AF-B9FB-50799FB890AC}"/>
              </a:ext>
            </a:extLst>
          </p:cNvPr>
          <p:cNvSpPr txBox="1"/>
          <p:nvPr/>
        </p:nvSpPr>
        <p:spPr>
          <a:xfrm>
            <a:off x="5559244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B310E-1FCA-411A-ABBE-C759643DD548}"/>
              </a:ext>
            </a:extLst>
          </p:cNvPr>
          <p:cNvSpPr txBox="1"/>
          <p:nvPr/>
        </p:nvSpPr>
        <p:spPr>
          <a:xfrm>
            <a:off x="5794252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213B62-E4AB-4057-81F1-B6741D6FADE4}"/>
              </a:ext>
            </a:extLst>
          </p:cNvPr>
          <p:cNvSpPr txBox="1"/>
          <p:nvPr/>
        </p:nvSpPr>
        <p:spPr>
          <a:xfrm>
            <a:off x="5655593" y="303586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3F4B8-6514-436F-B6C3-DB8535E19F2A}"/>
              </a:ext>
            </a:extLst>
          </p:cNvPr>
          <p:cNvSpPr txBox="1"/>
          <p:nvPr/>
        </p:nvSpPr>
        <p:spPr>
          <a:xfrm>
            <a:off x="5751774" y="3653604"/>
            <a:ext cx="2666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스테이지 마지막 층은 항상 보스 방이 배치됨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7373A-0EF8-4E0A-894B-84A28181C57B}"/>
              </a:ext>
            </a:extLst>
          </p:cNvPr>
          <p:cNvSpPr txBox="1"/>
          <p:nvPr/>
        </p:nvSpPr>
        <p:spPr>
          <a:xfrm>
            <a:off x="5650238" y="3945960"/>
            <a:ext cx="3127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2C6F0B-5AD3-46B0-A7B6-1724C4C26EAD}"/>
              </a:ext>
            </a:extLst>
          </p:cNvPr>
          <p:cNvCxnSpPr>
            <a:cxnSpLocks/>
            <a:stCxn id="24" idx="3"/>
            <a:endCxn id="32" idx="0"/>
          </p:cNvCxnSpPr>
          <p:nvPr/>
        </p:nvCxnSpPr>
        <p:spPr>
          <a:xfrm>
            <a:off x="6765023" y="1469805"/>
            <a:ext cx="31980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00AD259-1AD4-4638-8EF7-77EB94886E4E}"/>
              </a:ext>
            </a:extLst>
          </p:cNvPr>
          <p:cNvCxnSpPr>
            <a:cxnSpLocks/>
            <a:stCxn id="24" idx="3"/>
            <a:endCxn id="33" idx="0"/>
          </p:cNvCxnSpPr>
          <p:nvPr/>
        </p:nvCxnSpPr>
        <p:spPr>
          <a:xfrm>
            <a:off x="6765023" y="1469805"/>
            <a:ext cx="2004705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BAD0DC9-BC3B-4286-B16A-60F829AE8A26}"/>
              </a:ext>
            </a:extLst>
          </p:cNvPr>
          <p:cNvCxnSpPr>
            <a:cxnSpLocks/>
            <a:stCxn id="24" idx="3"/>
            <a:endCxn id="34" idx="0"/>
          </p:cNvCxnSpPr>
          <p:nvPr/>
        </p:nvCxnSpPr>
        <p:spPr>
          <a:xfrm>
            <a:off x="6765023" y="1469805"/>
            <a:ext cx="37427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A3B760-6292-4A22-BC12-46937693B2C8}"/>
              </a:ext>
            </a:extLst>
          </p:cNvPr>
          <p:cNvSpPr/>
          <p:nvPr/>
        </p:nvSpPr>
        <p:spPr>
          <a:xfrm>
            <a:off x="6282575" y="1785302"/>
            <a:ext cx="160451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9C515F-C75E-4E30-87B6-32C965B79B99}"/>
              </a:ext>
            </a:extLst>
          </p:cNvPr>
          <p:cNvSpPr/>
          <p:nvPr/>
        </p:nvSpPr>
        <p:spPr>
          <a:xfrm>
            <a:off x="7932219" y="1785302"/>
            <a:ext cx="1675017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AEBF75-1FF0-42DC-8028-827CEEC33E2E}"/>
              </a:ext>
            </a:extLst>
          </p:cNvPr>
          <p:cNvSpPr/>
          <p:nvPr/>
        </p:nvSpPr>
        <p:spPr>
          <a:xfrm>
            <a:off x="9652367" y="1785302"/>
            <a:ext cx="171074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0D3ACD-559D-4D26-B2BE-8554F7B764B7}"/>
              </a:ext>
            </a:extLst>
          </p:cNvPr>
          <p:cNvSpPr/>
          <p:nvPr/>
        </p:nvSpPr>
        <p:spPr>
          <a:xfrm>
            <a:off x="823655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B336513-2000-4AA3-8B5D-7B4FECB94A55}"/>
              </a:ext>
            </a:extLst>
          </p:cNvPr>
          <p:cNvCxnSpPr>
            <a:cxnSpLocks/>
            <a:stCxn id="25" idx="3"/>
            <a:endCxn id="35" idx="2"/>
          </p:cNvCxnSpPr>
          <p:nvPr/>
        </p:nvCxnSpPr>
        <p:spPr>
          <a:xfrm flipV="1">
            <a:off x="7670087" y="2389567"/>
            <a:ext cx="756998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BE8319C4-5B20-4EFF-B373-08D3C5B919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8797891" y="2787290"/>
            <a:ext cx="995896" cy="74113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89CEEEB-4447-4B97-A443-CF2764D3B5FA}"/>
              </a:ext>
            </a:extLst>
          </p:cNvPr>
          <p:cNvCxnSpPr>
            <a:stCxn id="26" idx="3"/>
            <a:endCxn id="48" idx="1"/>
          </p:cNvCxnSpPr>
          <p:nvPr/>
        </p:nvCxnSpPr>
        <p:spPr>
          <a:xfrm flipV="1">
            <a:off x="8065227" y="3157856"/>
            <a:ext cx="732664" cy="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 descr="회로이(가) 표시된 사진&#10;&#10;자동 생성된 설명">
            <a:extLst>
              <a:ext uri="{FF2B5EF4-FFF2-40B4-BE49-F238E27FC236}">
                <a16:creationId xmlns:a16="http://schemas.microsoft.com/office/drawing/2014/main" id="{341D75C8-5E3F-4901-A43E-1CB7DB4F84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8808177" y="3649232"/>
            <a:ext cx="975323" cy="7411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4AAE89-0153-43D7-B43B-A215FBAEFC55}"/>
              </a:ext>
            </a:extLst>
          </p:cNvPr>
          <p:cNvSpPr/>
          <p:nvPr/>
        </p:nvSpPr>
        <p:spPr>
          <a:xfrm>
            <a:off x="11027172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B1A8D16-CD5C-45D7-9651-2401A2C0E374}"/>
              </a:ext>
            </a:extLst>
          </p:cNvPr>
          <p:cNvCxnSpPr>
            <a:cxnSpLocks/>
            <a:stCxn id="50" idx="3"/>
            <a:endCxn id="51" idx="2"/>
          </p:cNvCxnSpPr>
          <p:nvPr/>
        </p:nvCxnSpPr>
        <p:spPr>
          <a:xfrm flipV="1">
            <a:off x="9783500" y="2389567"/>
            <a:ext cx="1434207" cy="1630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9">
            <a:extLst>
              <a:ext uri="{FF2B5EF4-FFF2-40B4-BE49-F238E27FC236}">
                <a16:creationId xmlns:a16="http://schemas.microsoft.com/office/drawing/2014/main" id="{91471CAB-DE2E-497A-B62E-C4BDFF0954B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4" y="1315415"/>
            <a:ext cx="4618943" cy="258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6">
            <a:extLst>
              <a:ext uri="{FF2B5EF4-FFF2-40B4-BE49-F238E27FC236}">
                <a16:creationId xmlns:a16="http://schemas.microsoft.com/office/drawing/2014/main" id="{8E146EEC-BF04-4B3C-83DD-48DE24F58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5453164" y="4749214"/>
            <a:ext cx="1700810" cy="12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8FF15CE-F813-4005-943B-73FA92D4BBCB}"/>
              </a:ext>
            </a:extLst>
          </p:cNvPr>
          <p:cNvSpPr txBox="1"/>
          <p:nvPr/>
        </p:nvSpPr>
        <p:spPr>
          <a:xfrm>
            <a:off x="7215492" y="4739825"/>
            <a:ext cx="2380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로딩 시간을 활용해 특성을 선택하게 됨</a:t>
            </a:r>
          </a:p>
        </p:txBody>
      </p:sp>
      <p:pic>
        <p:nvPicPr>
          <p:cNvPr id="57" name="Picture 2" descr="소울나이트 특성에 대한 이미지 검색결과">
            <a:extLst>
              <a:ext uri="{FF2B5EF4-FFF2-40B4-BE49-F238E27FC236}">
                <a16:creationId xmlns:a16="http://schemas.microsoft.com/office/drawing/2014/main" id="{1C30B345-461A-4353-A618-B2ED5CE56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2214" r="28549" b="16603"/>
          <a:stretch/>
        </p:blipFill>
        <p:spPr bwMode="auto">
          <a:xfrm>
            <a:off x="7226344" y="5012415"/>
            <a:ext cx="1059464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소울나이트 무기에 대한 이미지 검색결과">
            <a:extLst>
              <a:ext uri="{FF2B5EF4-FFF2-40B4-BE49-F238E27FC236}">
                <a16:creationId xmlns:a16="http://schemas.microsoft.com/office/drawing/2014/main" id="{15928CAB-8EA9-4BEE-9333-60041E517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t="-1784" r="9000" b="51285"/>
          <a:stretch/>
        </p:blipFill>
        <p:spPr bwMode="auto">
          <a:xfrm>
            <a:off x="8344694" y="4986046"/>
            <a:ext cx="1910311" cy="7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E24972-0EAF-4D26-B8ED-15D3E9C250E3}"/>
              </a:ext>
            </a:extLst>
          </p:cNvPr>
          <p:cNvSpPr txBox="1"/>
          <p:nvPr/>
        </p:nvSpPr>
        <p:spPr>
          <a:xfrm>
            <a:off x="8318669" y="5830481"/>
            <a:ext cx="3336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다양한 무기와 특성을 획득해 가며 게임을 진행하는 방식</a:t>
            </a:r>
          </a:p>
        </p:txBody>
      </p:sp>
      <p:sp>
        <p:nvSpPr>
          <p:cNvPr id="61" name="내용 개체 틀 20">
            <a:extLst>
              <a:ext uri="{FF2B5EF4-FFF2-40B4-BE49-F238E27FC236}">
                <a16:creationId xmlns:a16="http://schemas.microsoft.com/office/drawing/2014/main" id="{81342DE7-5C8B-478C-84A4-BB3BAF30BBAF}"/>
              </a:ext>
            </a:extLst>
          </p:cNvPr>
          <p:cNvSpPr txBox="1">
            <a:spLocks/>
          </p:cNvSpPr>
          <p:nvPr/>
        </p:nvSpPr>
        <p:spPr>
          <a:xfrm>
            <a:off x="5226906" y="4563699"/>
            <a:ext cx="6507894" cy="180914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0DF47-D0DB-42F9-A0B7-1488801AB3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로그 </a:t>
            </a:r>
            <a:r>
              <a:rPr lang="ko-KR" altLang="en-US" sz="1400" dirty="0" err="1"/>
              <a:t>라이크</a:t>
            </a:r>
            <a:r>
              <a:rPr lang="ko-KR" altLang="en-US" sz="1400" dirty="0"/>
              <a:t> 게임의 경우 죽음의 페널티가 강하게 작용한다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세이브 포인트가 없고 캐릭터가 사망하게 되면 캐릭터 정보를 삭제해 다시 </a:t>
            </a:r>
            <a:r>
              <a:rPr lang="en-US" altLang="ko-KR" sz="1400" dirty="0"/>
              <a:t>1</a:t>
            </a:r>
            <a:r>
              <a:rPr lang="ko-KR" altLang="en-US" sz="1400" dirty="0"/>
              <a:t>레벨 부터 시작하도록 하기 때문이다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하지만 위 요소는 게임의 진입장벽을 만들어 신규 유저 유입이 어려워진다</a:t>
            </a:r>
            <a:r>
              <a:rPr lang="en-US" altLang="ko-KR" sz="1400" dirty="0"/>
              <a:t>.</a:t>
            </a:r>
            <a:r>
              <a:rPr lang="ko-KR" altLang="en-US" sz="1400" dirty="0"/>
              <a:t> 또한 새롭게 시작한 유저들 마저 익숙하지 않은 방식에 거부감을 느껴 게임을 종료하게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소울 나이트의 경우 위 요소를 </a:t>
            </a:r>
            <a:r>
              <a:rPr lang="en-US" altLang="ko-KR" sz="1400" dirty="0"/>
              <a:t>LITE </a:t>
            </a:r>
            <a:r>
              <a:rPr lang="ko-KR" altLang="en-US" sz="1400" dirty="0"/>
              <a:t>하게 사용한다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게임이 종료되면 캐릭터의 모든 정보를 삭제하는 것이 아닌 클리어한 던전의 개수나 처치한 몬스터의 수 만큼 포인트로 환산해 재화로 지급한다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해당 재화를 소비해 유저는 원하는 캐릭터를 구입하기도 하고 강화를 통해 성능을 업그레이드 하기도 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32B6B6-8E58-46DF-9131-B4969697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죽음의 페널티</a:t>
            </a:r>
          </a:p>
        </p:txBody>
      </p:sp>
      <p:pic>
        <p:nvPicPr>
          <p:cNvPr id="10" name="내용 개체 틀 5">
            <a:extLst>
              <a:ext uri="{FF2B5EF4-FFF2-40B4-BE49-F238E27FC236}">
                <a16:creationId xmlns:a16="http://schemas.microsoft.com/office/drawing/2014/main" id="{053D4255-C4E6-46BF-AA0D-C9C14FD88A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38789" r="5252" b="38649"/>
          <a:stretch/>
        </p:blipFill>
        <p:spPr>
          <a:xfrm>
            <a:off x="1118613" y="1299828"/>
            <a:ext cx="4239774" cy="2386682"/>
          </a:xfrm>
          <a:prstGeom prst="rect">
            <a:avLst/>
          </a:prstGeom>
        </p:spPr>
      </p:pic>
      <p:pic>
        <p:nvPicPr>
          <p:cNvPr id="11" name="내용 개체 틀 81">
            <a:extLst>
              <a:ext uri="{FF2B5EF4-FFF2-40B4-BE49-F238E27FC236}">
                <a16:creationId xmlns:a16="http://schemas.microsoft.com/office/drawing/2014/main" id="{10783915-FDF4-4E15-B14C-59E9061B810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1118613" y="3717925"/>
            <a:ext cx="4239774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1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 생성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F30C63-A660-4239-8869-409A4B51B7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1C5FF2-5ECD-4CFF-BC19-5CE950EDCE4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75F5C8-4EF5-4CDA-AD55-CC3B6B4805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DF0D9-9689-40D4-BDD0-C0FD657D8EC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8F0EF0-A943-4704-8039-081C3CD5678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AAE984-8986-4B20-A392-A8F58E6E810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B276F-7ADA-408C-9D54-F80F47A2380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11" name="그림 10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93E8452F-E343-4EC7-94C5-11E06D01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4" y="1519884"/>
            <a:ext cx="4817382" cy="2422679"/>
          </a:xfrm>
          <a:prstGeom prst="rect">
            <a:avLst/>
          </a:prstGeom>
        </p:spPr>
      </p:pic>
      <p:pic>
        <p:nvPicPr>
          <p:cNvPr id="15" name="그림 14" descr="시계이(가) 표시된 사진&#10;&#10;자동 생성된 설명">
            <a:extLst>
              <a:ext uri="{FF2B5EF4-FFF2-40B4-BE49-F238E27FC236}">
                <a16:creationId xmlns:a16="http://schemas.microsoft.com/office/drawing/2014/main" id="{F00C171F-463B-491C-845B-78AE435B5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9" y="4344847"/>
            <a:ext cx="4812507" cy="164156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B232E5F-7679-4262-8C76-5756EA8A2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38616" b="38743"/>
          <a:stretch/>
        </p:blipFill>
        <p:spPr>
          <a:xfrm>
            <a:off x="7132263" y="1352621"/>
            <a:ext cx="3042398" cy="153417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8191C1C-4B25-4890-AA96-512F3209C6E3}"/>
              </a:ext>
            </a:extLst>
          </p:cNvPr>
          <p:cNvSpPr txBox="1"/>
          <p:nvPr/>
        </p:nvSpPr>
        <p:spPr>
          <a:xfrm>
            <a:off x="5781235" y="2913606"/>
            <a:ext cx="5753541" cy="52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던전을 입장하면 포탈을 이동한다는 컨셉의 이미지와 함께</a:t>
            </a:r>
            <a:r>
              <a:rPr lang="en-US" altLang="ko-KR" sz="1000" dirty="0"/>
              <a:t> </a:t>
            </a:r>
            <a:r>
              <a:rPr lang="ko-KR" altLang="en-US" sz="1000" dirty="0"/>
              <a:t>게임에 대한 정보를 표시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 던전을 구성할 리소스를 불러와 좌측 표의 규칙에 맞게 배치하게 됨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E73CFF-32EE-4D98-A5E7-97E0EFD2EBC4}"/>
              </a:ext>
            </a:extLst>
          </p:cNvPr>
          <p:cNvSpPr/>
          <p:nvPr/>
        </p:nvSpPr>
        <p:spPr>
          <a:xfrm>
            <a:off x="5772149" y="1280023"/>
            <a:ext cx="5762626" cy="2280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2B8EFD9-4750-4B5F-8F12-7FA6FEE00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771592"/>
              </p:ext>
            </p:extLst>
          </p:nvPr>
        </p:nvGraphicFramePr>
        <p:xfrm>
          <a:off x="5772149" y="3587122"/>
          <a:ext cx="5762625" cy="280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2625">
                  <a:extLst>
                    <a:ext uri="{9D8B030D-6E8A-4147-A177-3AD203B41FA5}">
                      <a16:colId xmlns:a16="http://schemas.microsoft.com/office/drawing/2014/main" val="53864993"/>
                    </a:ext>
                  </a:extLst>
                </a:gridCol>
              </a:tblGrid>
              <a:tr h="4725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방 배치 방식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33879"/>
                  </a:ext>
                </a:extLst>
              </a:tr>
              <a:tr h="2331584">
                <a:tc>
                  <a:txBody>
                    <a:bodyPr/>
                    <a:lstStyle/>
                    <a:p>
                      <a:pPr marL="171450" lvl="0" indent="-171450" defTabSz="91440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dirty="0"/>
                        <a:t>시작 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포탈 룸은 층마다 하나씩 배치</a:t>
                      </a:r>
                      <a:r>
                        <a:rPr lang="en-US" altLang="ko-KR" sz="1000" dirty="0"/>
                        <a:t>(5</a:t>
                      </a:r>
                      <a:r>
                        <a:rPr lang="ko-KR" altLang="en-US" sz="1000" dirty="0"/>
                        <a:t>번째 층마다 포탈 룸은 보스 룸으로 치환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시작 룸을 기준으로 상하좌우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중 한 방향을 기준으로 방을 생성해 연결함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차원 배열의 최소 </a:t>
                      </a:r>
                      <a:r>
                        <a:rPr lang="en-US" altLang="ko-KR" sz="1000" dirty="0"/>
                        <a:t>3x3(9</a:t>
                      </a:r>
                      <a:r>
                        <a:rPr lang="ko-KR" altLang="en-US" sz="1000" dirty="0"/>
                        <a:t>개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크기에 시작점과 </a:t>
                      </a:r>
                      <a:r>
                        <a:rPr lang="ko-KR" altLang="en-US" sz="1000" dirty="0" err="1"/>
                        <a:t>포탈룸을</a:t>
                      </a:r>
                      <a:r>
                        <a:rPr lang="ko-KR" altLang="en-US" sz="1000" dirty="0"/>
                        <a:t> 배치하고 나머지는 규칙에 맞게 </a:t>
                      </a:r>
                      <a:r>
                        <a:rPr lang="ko-KR" altLang="en-US" sz="1000" dirty="0" err="1"/>
                        <a:t>래덤배치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배치완료 시 방들을 하나의 층으로 묶어 관리</a:t>
                      </a:r>
                      <a:endParaRPr lang="en-US" altLang="ko-KR" sz="1000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1107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9CF95F4-4D2B-4406-8EE3-3E395D669E78}"/>
              </a:ext>
            </a:extLst>
          </p:cNvPr>
          <p:cNvSpPr/>
          <p:nvPr/>
        </p:nvSpPr>
        <p:spPr>
          <a:xfrm>
            <a:off x="657225" y="1280023"/>
            <a:ext cx="5114925" cy="5101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0C40FA-4254-446F-8FBE-8805FF556FCD}"/>
              </a:ext>
            </a:extLst>
          </p:cNvPr>
          <p:cNvSpPr/>
          <p:nvPr/>
        </p:nvSpPr>
        <p:spPr>
          <a:xfrm>
            <a:off x="5772150" y="1280023"/>
            <a:ext cx="5762625" cy="5101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A3DB9-AC69-4B48-9738-D8E6FEFDD4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소울 나이트의 경우 식별 요소를 거의 사용하지 않는다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구조물의 효과나 아이템의 성능</a:t>
            </a:r>
            <a:r>
              <a:rPr lang="en-US" altLang="ko-KR" sz="1400" dirty="0"/>
              <a:t>, </a:t>
            </a:r>
            <a:r>
              <a:rPr lang="ko-KR" altLang="en-US" sz="1400" dirty="0"/>
              <a:t>던전 형태를 직접적으로 </a:t>
            </a:r>
            <a:r>
              <a:rPr lang="en-US" altLang="ko-KR" sz="1400" dirty="0"/>
              <a:t>UI</a:t>
            </a:r>
            <a:r>
              <a:rPr lang="ko-KR" altLang="en-US" sz="1400" dirty="0"/>
              <a:t>나 텍스트를 통해 정보를 전달한다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식별 요소가 많은 경우 유저는 플레이에 시행 착오를 상대적으로 오랜 시간 격을 것이라는 판단에 과감히 삭제한 것으로 판단된다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유일하게 식별 요소가 있는 것은 몬스터의 공격 패턴이다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직접 경험해 보지 않으면 각 몬스터의 스킬과 효과를 알 수 없기 때문이다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8DD2536-7D11-4381-BF90-B16D704B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 요소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7A16CA5-9374-49AB-B5CE-5CE48E3B76D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ED5428-3DEB-4354-B37B-4D11BEACCB3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4DE07B-CF45-49AE-A8CE-83D48526C4E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B07F42-B581-4C64-925B-3FE2EF5E4C9D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6DA8C7-13C2-41E6-8C0C-9CACF57F901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578D5C-1CF7-4629-8308-2F4F8EA52C9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D0D1CE-5503-43B6-B831-B9D2D936AD8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34" name="내용 개체 틀 33">
            <a:extLst>
              <a:ext uri="{FF2B5EF4-FFF2-40B4-BE49-F238E27FC236}">
                <a16:creationId xmlns:a16="http://schemas.microsoft.com/office/drawing/2014/main" id="{0C43B762-514D-44F6-9EF3-E2AFE7F429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51" y="1785971"/>
            <a:ext cx="3517697" cy="1414395"/>
          </a:xfrm>
        </p:spPr>
      </p:pic>
      <p:pic>
        <p:nvPicPr>
          <p:cNvPr id="25" name="내용 개체 틀 14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802425F5-DFE8-47A7-A35F-E7867D64575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44867" r="26231" b="41761"/>
          <a:stretch/>
        </p:blipFill>
        <p:spPr>
          <a:xfrm>
            <a:off x="1887417" y="3717925"/>
            <a:ext cx="2702166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6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걸린, 시계, 표지판, 측정기이(가) 표시된 사진&#10;&#10;자동 생성된 설명">
            <a:extLst>
              <a:ext uri="{FF2B5EF4-FFF2-40B4-BE49-F238E27FC236}">
                <a16:creationId xmlns:a16="http://schemas.microsoft.com/office/drawing/2014/main" id="{E8A87E1C-ED49-47A6-B186-C4380AD320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4118"/>
            <a:ext cx="5562600" cy="163810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B6D9A-9524-4772-A875-D7AF82502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로그</a:t>
            </a:r>
            <a:r>
              <a:rPr lang="en-US" altLang="ko-KR" sz="1400" dirty="0"/>
              <a:t>-</a:t>
            </a:r>
            <a:r>
              <a:rPr lang="ko-KR" altLang="en-US" sz="1400" dirty="0" err="1"/>
              <a:t>라이크</a:t>
            </a:r>
            <a:r>
              <a:rPr lang="ko-KR" altLang="en-US" sz="1400" dirty="0"/>
              <a:t> 게임에서는 캐릭터의 체력 이외에 부가적으로 관리해야 하는 수치가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소울 나이트에서는 그것을 </a:t>
            </a:r>
            <a:r>
              <a:rPr lang="ko-KR" altLang="en-US" sz="1400" dirty="0" err="1"/>
              <a:t>마나로</a:t>
            </a:r>
            <a:r>
              <a:rPr lang="ko-KR" altLang="en-US" sz="1400" dirty="0"/>
              <a:t> 설정해 관리하도록 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무기마다 마나 소비양이 다르고 무기의 등급이 높을 수록 사용하는 </a:t>
            </a:r>
            <a:r>
              <a:rPr lang="ko-KR" altLang="en-US" sz="1400" dirty="0" err="1"/>
              <a:t>마나의</a:t>
            </a:r>
            <a:r>
              <a:rPr lang="ko-KR" altLang="en-US" sz="1400" dirty="0"/>
              <a:t> 수가 증가하게 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마나가</a:t>
            </a:r>
            <a:r>
              <a:rPr lang="ko-KR" altLang="en-US" sz="1400" dirty="0"/>
              <a:t> 자동으로 회복되는 기존 게임들과 달리 </a:t>
            </a:r>
            <a:r>
              <a:rPr lang="ko-KR" altLang="en-US" sz="1400" dirty="0" err="1"/>
              <a:t>포션과</a:t>
            </a:r>
            <a:r>
              <a:rPr lang="ko-KR" altLang="en-US" sz="1400" dirty="0"/>
              <a:t> 몬스터 처치 보상으로만 회복이 가능해 자원관리가 중요해 진다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때문에 일반 던전에서 계획없이 무기를 사용하게 되면 이후 보스 전투에서 사용할 </a:t>
            </a:r>
            <a:r>
              <a:rPr lang="ko-KR" altLang="en-US" sz="1400" dirty="0" err="1"/>
              <a:t>마나가</a:t>
            </a:r>
            <a:r>
              <a:rPr lang="ko-KR" altLang="en-US" sz="1400" dirty="0"/>
              <a:t> 없어지게 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F997D1-8912-4E2B-B8AC-165017C5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자원 관리</a:t>
            </a:r>
          </a:p>
        </p:txBody>
      </p:sp>
      <p:pic>
        <p:nvPicPr>
          <p:cNvPr id="21" name="내용 개체 틀 20" descr="모니터, 앉아있는, 다른, 화면이(가) 표시된 사진&#10;&#10;자동 생성된 설명">
            <a:extLst>
              <a:ext uri="{FF2B5EF4-FFF2-40B4-BE49-F238E27FC236}">
                <a16:creationId xmlns:a16="http://schemas.microsoft.com/office/drawing/2014/main" id="{781C8782-A039-4313-9D7E-1D25C270FFB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2" y="3717925"/>
            <a:ext cx="3787576" cy="2174875"/>
          </a:xfrm>
        </p:spPr>
      </p:pic>
    </p:spTree>
    <p:extLst>
      <p:ext uri="{BB962C8B-B14F-4D97-AF65-F5344CB8AC3E}">
        <p14:creationId xmlns:p14="http://schemas.microsoft.com/office/powerpoint/2010/main" val="28225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4DB18B-344C-4008-806D-A135F65C47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52B8D-4AAE-4F6C-9816-4AFC1A1EA2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내용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두 가지 무기를 자유자제로 바꿔가며 전투할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원하는 무기를 두개의 슬롯에 장착해 사용하게 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이때 무기의 클래스</a:t>
            </a:r>
            <a:r>
              <a:rPr lang="en-US" altLang="ko-KR" sz="1400" dirty="0"/>
              <a:t>(</a:t>
            </a:r>
            <a:r>
              <a:rPr lang="ko-KR" altLang="en-US" sz="1400" dirty="0"/>
              <a:t>근거리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</a:t>
            </a:r>
            <a:r>
              <a:rPr lang="en-US" altLang="ko-KR" sz="1400" dirty="0"/>
              <a:t>)</a:t>
            </a:r>
            <a:r>
              <a:rPr lang="ko-KR" altLang="en-US" sz="1400" dirty="0"/>
              <a:t>는 구분하지 않는다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근거리 무기의 경우 강력하지만 사용하기 어렵게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 무기의 경우 근거리 무기에 비해 약하지만 사용하기 쉽게 설계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&lt;</a:t>
            </a:r>
            <a:r>
              <a:rPr lang="ko-KR" altLang="en-US" sz="1400" dirty="0"/>
              <a:t>기획 의도</a:t>
            </a:r>
            <a:r>
              <a:rPr lang="en-US" altLang="ko-KR" sz="14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던전에서 발생하는 상황에 유저가 가진 두가지의 무기로 즉각적인 대처를 할 수 있도록 하는 것이 목적이다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근거리 전투에 숙련된 유저의 경우 근거리 무기 위주로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 무기에 숙련된 유저의 경우 원거리 무기 위주로 선택해 플레이 할 수 있도록 하기 위해서이다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F1FBF20-D0B7-4BB8-9AC4-E66A28C9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 기획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35E257A-0B7C-4B56-903F-F4FB4BC1721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6741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4593</TotalTime>
  <Words>2551</Words>
  <Application>Microsoft Office PowerPoint</Application>
  <PresentationFormat>와이드스크린</PresentationFormat>
  <Paragraphs>369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모바일로 가볍게 하는 ‘로그 라이트(Lite)’</vt:lpstr>
      <vt:lpstr>간략한 설명</vt:lpstr>
      <vt:lpstr>장르 분석 자료</vt:lpstr>
      <vt:lpstr>모티브 게임 분석</vt:lpstr>
      <vt:lpstr>죽음의 페널티</vt:lpstr>
      <vt:lpstr>랜덤 생성</vt:lpstr>
      <vt:lpstr>식별 요소</vt:lpstr>
      <vt:lpstr>자원 관리</vt:lpstr>
      <vt:lpstr>전투 기획</vt:lpstr>
      <vt:lpstr>전투 기획</vt:lpstr>
      <vt:lpstr>던전 기획</vt:lpstr>
      <vt:lpstr>던전 기획</vt:lpstr>
      <vt:lpstr>던전 기획</vt:lpstr>
      <vt:lpstr>던전 기획</vt:lpstr>
      <vt:lpstr>캐릭터 기획</vt:lpstr>
      <vt:lpstr>캐릭터 기획</vt:lpstr>
      <vt:lpstr>시간을 활용한 스킬 액션</vt:lpstr>
      <vt:lpstr>시간을 활용한 스킬 액션</vt:lpstr>
      <vt:lpstr>무기 시스템</vt:lpstr>
      <vt:lpstr>상인 시스템</vt:lpstr>
      <vt:lpstr>중립 구조물 &amp; 파밍</vt:lpstr>
      <vt:lpstr>캐릭터 시스템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336</cp:revision>
  <dcterms:created xsi:type="dcterms:W3CDTF">2019-10-07T05:13:37Z</dcterms:created>
  <dcterms:modified xsi:type="dcterms:W3CDTF">2019-12-26T14:06:31Z</dcterms:modified>
</cp:coreProperties>
</file>